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sldIdLst>
    <p:sldId id="261" r:id="rId2"/>
    <p:sldId id="262" r:id="rId3"/>
    <p:sldId id="263" r:id="rId4"/>
    <p:sldId id="266" r:id="rId5"/>
    <p:sldId id="267" r:id="rId6"/>
    <p:sldId id="264" r:id="rId7"/>
    <p:sldId id="268" r:id="rId8"/>
    <p:sldId id="256" r:id="rId9"/>
    <p:sldId id="257" r:id="rId10"/>
    <p:sldId id="274" r:id="rId11"/>
    <p:sldId id="271" r:id="rId12"/>
    <p:sldId id="272" r:id="rId13"/>
    <p:sldId id="258" r:id="rId14"/>
    <p:sldId id="259" r:id="rId15"/>
    <p:sldId id="260" r:id="rId16"/>
    <p:sldId id="275" r:id="rId17"/>
    <p:sldId id="273" r:id="rId18"/>
    <p:sldId id="276" r:id="rId19"/>
    <p:sldId id="277" r:id="rId20"/>
    <p:sldId id="265" r:id="rId21"/>
    <p:sldId id="270" r:id="rId22"/>
    <p:sldId id="283" r:id="rId23"/>
    <p:sldId id="284" r:id="rId24"/>
    <p:sldId id="269" r:id="rId25"/>
    <p:sldId id="282" r:id="rId26"/>
    <p:sldId id="285" r:id="rId27"/>
    <p:sldId id="286" r:id="rId28"/>
    <p:sldId id="278" r:id="rId29"/>
    <p:sldId id="279" r:id="rId30"/>
    <p:sldId id="281" r:id="rId31"/>
    <p:sldId id="287" r:id="rId32"/>
  </p:sldIdLst>
  <p:sldSz cx="9144000" cy="6858000" type="screen4x3"/>
  <p:notesSz cx="6858000" cy="9144000"/>
  <p:defaultTextStyle>
    <a:defPPr>
      <a:defRPr lang="ru-RU"/>
    </a:defPPr>
    <a:lvl1pPr marL="0" algn="l" defTabSz="91417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087" algn="l" defTabSz="91417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175" algn="l" defTabSz="91417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263" algn="l" defTabSz="91417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349" algn="l" defTabSz="91417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438" algn="l" defTabSz="91417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525" algn="l" defTabSz="91417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9612" algn="l" defTabSz="91417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6701" algn="l" defTabSz="91417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509C6"/>
    <a:srgbClr val="00CC00"/>
    <a:srgbClr val="0000FF"/>
    <a:srgbClr val="0066FF"/>
    <a:srgbClr val="6600CC"/>
    <a:srgbClr val="FF3300"/>
    <a:srgbClr val="00FF99"/>
    <a:srgbClr val="CC66FF"/>
    <a:srgbClr val="5CC9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68" autoAdjust="0"/>
    <p:restoredTop sz="98336" autoAdjust="0"/>
  </p:normalViewPr>
  <p:slideViewPr>
    <p:cSldViewPr>
      <p:cViewPr varScale="1">
        <p:scale>
          <a:sx n="78" d="100"/>
          <a:sy n="78" d="100"/>
        </p:scale>
        <p:origin x="-1152" y="-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33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0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1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2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3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4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5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6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7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07.12.2024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873678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07.12.2024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656428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44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44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07.12.2024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66833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07.12.2024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692074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6"/>
            <a:ext cx="7772400" cy="136207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7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08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175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3pPr>
            <a:lvl4pPr marL="1371263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4pPr>
            <a:lvl5pPr marL="1828349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5pPr>
            <a:lvl6pPr marL="2285438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6pPr>
            <a:lvl7pPr marL="2742525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7pPr>
            <a:lvl8pPr marL="319961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8pPr>
            <a:lvl9pPr marL="3656701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07.12.2024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378442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57200" y="1600202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48200" y="1600202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07.12.2024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966054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3" y="1535114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087" indent="0">
              <a:buNone/>
              <a:defRPr sz="2000" b="1"/>
            </a:lvl2pPr>
            <a:lvl3pPr marL="914175" indent="0">
              <a:buNone/>
              <a:defRPr sz="1800" b="1"/>
            </a:lvl3pPr>
            <a:lvl4pPr marL="1371263" indent="0">
              <a:buNone/>
              <a:defRPr sz="1700" b="1"/>
            </a:lvl4pPr>
            <a:lvl5pPr marL="1828349" indent="0">
              <a:buNone/>
              <a:defRPr sz="1700" b="1"/>
            </a:lvl5pPr>
            <a:lvl6pPr marL="2285438" indent="0">
              <a:buNone/>
              <a:defRPr sz="1700" b="1"/>
            </a:lvl6pPr>
            <a:lvl7pPr marL="2742525" indent="0">
              <a:buNone/>
              <a:defRPr sz="1700" b="1"/>
            </a:lvl7pPr>
            <a:lvl8pPr marL="3199612" indent="0">
              <a:buNone/>
              <a:defRPr sz="1700" b="1"/>
            </a:lvl8pPr>
            <a:lvl9pPr marL="3656701" indent="0">
              <a:buNone/>
              <a:defRPr sz="17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57203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34" y="1535114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087" indent="0">
              <a:buNone/>
              <a:defRPr sz="2000" b="1"/>
            </a:lvl2pPr>
            <a:lvl3pPr marL="914175" indent="0">
              <a:buNone/>
              <a:defRPr sz="1800" b="1"/>
            </a:lvl3pPr>
            <a:lvl4pPr marL="1371263" indent="0">
              <a:buNone/>
              <a:defRPr sz="1700" b="1"/>
            </a:lvl4pPr>
            <a:lvl5pPr marL="1828349" indent="0">
              <a:buNone/>
              <a:defRPr sz="1700" b="1"/>
            </a:lvl5pPr>
            <a:lvl6pPr marL="2285438" indent="0">
              <a:buNone/>
              <a:defRPr sz="1700" b="1"/>
            </a:lvl6pPr>
            <a:lvl7pPr marL="2742525" indent="0">
              <a:buNone/>
              <a:defRPr sz="1700" b="1"/>
            </a:lvl7pPr>
            <a:lvl8pPr marL="3199612" indent="0">
              <a:buNone/>
              <a:defRPr sz="1700" b="1"/>
            </a:lvl8pPr>
            <a:lvl9pPr marL="3656701" indent="0">
              <a:buNone/>
              <a:defRPr sz="17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45034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07.12.2024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897144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07.12.2024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605663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07.12.2024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571768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9" y="273051"/>
            <a:ext cx="3008313" cy="116205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75058" y="273054"/>
            <a:ext cx="5111751" cy="585311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9" y="1435105"/>
            <a:ext cx="3008313" cy="4691063"/>
          </a:xfrm>
        </p:spPr>
        <p:txBody>
          <a:bodyPr/>
          <a:lstStyle>
            <a:lvl1pPr marL="0" indent="0">
              <a:buNone/>
              <a:defRPr sz="1500"/>
            </a:lvl1pPr>
            <a:lvl2pPr marL="457087" indent="0">
              <a:buNone/>
              <a:defRPr sz="1300"/>
            </a:lvl2pPr>
            <a:lvl3pPr marL="914175" indent="0">
              <a:buNone/>
              <a:defRPr sz="1100"/>
            </a:lvl3pPr>
            <a:lvl4pPr marL="1371263" indent="0">
              <a:buNone/>
              <a:defRPr sz="900"/>
            </a:lvl4pPr>
            <a:lvl5pPr marL="1828349" indent="0">
              <a:buNone/>
              <a:defRPr sz="900"/>
            </a:lvl5pPr>
            <a:lvl6pPr marL="2285438" indent="0">
              <a:buNone/>
              <a:defRPr sz="900"/>
            </a:lvl6pPr>
            <a:lvl7pPr marL="2742525" indent="0">
              <a:buNone/>
              <a:defRPr sz="900"/>
            </a:lvl7pPr>
            <a:lvl8pPr marL="3199612" indent="0">
              <a:buNone/>
              <a:defRPr sz="900"/>
            </a:lvl8pPr>
            <a:lvl9pPr marL="3656701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07.12.2024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847048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2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087" indent="0">
              <a:buNone/>
              <a:defRPr sz="2800"/>
            </a:lvl2pPr>
            <a:lvl3pPr marL="914175" indent="0">
              <a:buNone/>
              <a:defRPr sz="2400"/>
            </a:lvl3pPr>
            <a:lvl4pPr marL="1371263" indent="0">
              <a:buNone/>
              <a:defRPr sz="2000"/>
            </a:lvl4pPr>
            <a:lvl5pPr marL="1828349" indent="0">
              <a:buNone/>
              <a:defRPr sz="2000"/>
            </a:lvl5pPr>
            <a:lvl6pPr marL="2285438" indent="0">
              <a:buNone/>
              <a:defRPr sz="2000"/>
            </a:lvl6pPr>
            <a:lvl7pPr marL="2742525" indent="0">
              <a:buNone/>
              <a:defRPr sz="2000"/>
            </a:lvl7pPr>
            <a:lvl8pPr marL="3199612" indent="0">
              <a:buNone/>
              <a:defRPr sz="2000"/>
            </a:lvl8pPr>
            <a:lvl9pPr marL="3656701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43"/>
            <a:ext cx="5486400" cy="804863"/>
          </a:xfrm>
        </p:spPr>
        <p:txBody>
          <a:bodyPr/>
          <a:lstStyle>
            <a:lvl1pPr marL="0" indent="0">
              <a:buNone/>
              <a:defRPr sz="1500"/>
            </a:lvl1pPr>
            <a:lvl2pPr marL="457087" indent="0">
              <a:buNone/>
              <a:defRPr sz="1300"/>
            </a:lvl2pPr>
            <a:lvl3pPr marL="914175" indent="0">
              <a:buNone/>
              <a:defRPr sz="1100"/>
            </a:lvl3pPr>
            <a:lvl4pPr marL="1371263" indent="0">
              <a:buNone/>
              <a:defRPr sz="900"/>
            </a:lvl4pPr>
            <a:lvl5pPr marL="1828349" indent="0">
              <a:buNone/>
              <a:defRPr sz="900"/>
            </a:lvl5pPr>
            <a:lvl6pPr marL="2285438" indent="0">
              <a:buNone/>
              <a:defRPr sz="900"/>
            </a:lvl6pPr>
            <a:lvl7pPr marL="2742525" indent="0">
              <a:buNone/>
              <a:defRPr sz="900"/>
            </a:lvl7pPr>
            <a:lvl8pPr marL="3199612" indent="0">
              <a:buNone/>
              <a:defRPr sz="900"/>
            </a:lvl8pPr>
            <a:lvl9pPr marL="3656701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07.12.2024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408928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 vert="horz" lIns="91417" tIns="45708" rIns="91417" bIns="45708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horz" lIns="91417" tIns="45708" rIns="91417" bIns="45708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5"/>
            <a:ext cx="2133600" cy="365125"/>
          </a:xfrm>
          <a:prstGeom prst="rect">
            <a:avLst/>
          </a:prstGeom>
        </p:spPr>
        <p:txBody>
          <a:bodyPr vert="horz" lIns="91417" tIns="45708" rIns="91417" bIns="45708" rtlCol="0" anchor="ctr"/>
          <a:lstStyle>
            <a:lvl1pPr algn="l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C71EC6-210F-42DE-9C53-41977AD35B3D}" type="datetimeFigureOut">
              <a:rPr lang="ru-RU" smtClean="0"/>
              <a:t>07.12.2024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5"/>
            <a:ext cx="2895600" cy="365125"/>
          </a:xfrm>
          <a:prstGeom prst="rect">
            <a:avLst/>
          </a:prstGeom>
        </p:spPr>
        <p:txBody>
          <a:bodyPr vert="horz" lIns="91417" tIns="45708" rIns="91417" bIns="45708" rtlCol="0" anchor="ctr"/>
          <a:lstStyle>
            <a:lvl1pPr algn="ct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5"/>
            <a:ext cx="2133600" cy="365125"/>
          </a:xfrm>
          <a:prstGeom prst="rect">
            <a:avLst/>
          </a:prstGeom>
        </p:spPr>
        <p:txBody>
          <a:bodyPr vert="horz" lIns="91417" tIns="45708" rIns="91417" bIns="45708" rtlCol="0" anchor="ctr"/>
          <a:lstStyle>
            <a:lvl1pPr algn="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335433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ctr" defTabSz="914175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16" indent="-342816" algn="l" defTabSz="914175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767" indent="-285680" algn="l" defTabSz="914175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719" indent="-228544" algn="l" defTabSz="914175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806" indent="-228544" algn="l" defTabSz="914175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894" indent="-228544" algn="l" defTabSz="914175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982" indent="-228544" algn="l" defTabSz="91417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068" indent="-228544" algn="l" defTabSz="91417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157" indent="-228544" algn="l" defTabSz="91417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244" indent="-228544" algn="l" defTabSz="91417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17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87" algn="l" defTabSz="91417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75" algn="l" defTabSz="91417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63" algn="l" defTabSz="91417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349" algn="l" defTabSz="91417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438" algn="l" defTabSz="91417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525" algn="l" defTabSz="91417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612" algn="l" defTabSz="91417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701" algn="l" defTabSz="91417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3d-diy.ru/blog/drayver-dvigatelya-l298n/?srsltid=AfmBOoq6UjVegDdONko9AtfeLNyyo_1gCYcs29vq68CdPPdddUOqzU_m" TargetMode="External"/><Relationship Id="rId2" Type="http://schemas.openxmlformats.org/officeDocument/2006/relationships/hyperlink" Target="https://alexgyver.ru/lessons/dc-motors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alexgyver.ru/lessons/parsing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tx2">
                    <a:lumMod val="60000"/>
                    <a:lumOff val="40000"/>
                  </a:schemeClr>
                </a:solidFill>
              </a:rPr>
              <a:t>Занятие 1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 smtClean="0">
                <a:solidFill>
                  <a:srgbClr val="FF0000"/>
                </a:solidFill>
              </a:rPr>
              <a:t>План занятия</a:t>
            </a:r>
            <a:r>
              <a:rPr lang="en-US" dirty="0" smtClean="0">
                <a:solidFill>
                  <a:srgbClr val="FF0000"/>
                </a:solidFill>
              </a:rPr>
              <a:t>:</a:t>
            </a:r>
            <a:endParaRPr lang="ru-RU" dirty="0" smtClean="0">
              <a:solidFill>
                <a:srgbClr val="FF0000"/>
              </a:solidFill>
            </a:endParaRPr>
          </a:p>
          <a:p>
            <a:pPr marL="514350" indent="-514350">
              <a:buAutoNum type="arabicPeriod"/>
            </a:pPr>
            <a:r>
              <a:rPr lang="ru-RU" b="1" dirty="0" smtClean="0"/>
              <a:t>Введение</a:t>
            </a:r>
            <a:endParaRPr lang="en-US" b="1" dirty="0"/>
          </a:p>
          <a:p>
            <a:pPr marL="514350" indent="-514350">
              <a:buAutoNum type="arabicPeriod"/>
            </a:pPr>
            <a:endParaRPr lang="en-US" dirty="0" smtClean="0"/>
          </a:p>
          <a:p>
            <a:pPr marL="0" indent="0">
              <a:buNone/>
            </a:pPr>
            <a:r>
              <a:rPr lang="en-US" b="1" dirty="0" smtClean="0"/>
              <a:t>2</a:t>
            </a:r>
            <a:r>
              <a:rPr lang="en-US" dirty="0" smtClean="0"/>
              <a:t>. </a:t>
            </a:r>
            <a:r>
              <a:rPr lang="ru-RU" b="1" dirty="0"/>
              <a:t>Написание программы управления двигателями</a:t>
            </a:r>
            <a:r>
              <a:rPr lang="ru-RU" b="1" dirty="0" smtClean="0"/>
              <a:t>.</a:t>
            </a:r>
            <a:endParaRPr lang="en-US" b="1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 smtClean="0"/>
              <a:t>3. </a:t>
            </a:r>
            <a:r>
              <a:rPr lang="ru-RU" b="1" dirty="0"/>
              <a:t>Написание программы</a:t>
            </a:r>
            <a:r>
              <a:rPr lang="ru-RU" b="1" dirty="0" smtClean="0"/>
              <a:t> </a:t>
            </a:r>
            <a:r>
              <a:rPr lang="ru-RU" b="1" dirty="0"/>
              <a:t>для связи Arduino с </a:t>
            </a:r>
            <a:r>
              <a:rPr lang="ru-RU" b="1" dirty="0" smtClean="0"/>
              <a:t>ПК</a:t>
            </a:r>
            <a:r>
              <a:rPr lang="en-US" b="1" dirty="0" smtClean="0"/>
              <a:t> </a:t>
            </a:r>
            <a:r>
              <a:rPr lang="ru-RU" b="1" dirty="0" smtClean="0"/>
              <a:t>по</a:t>
            </a:r>
            <a:r>
              <a:rPr lang="en-US" b="1" dirty="0" smtClean="0"/>
              <a:t> serial </a:t>
            </a:r>
            <a:r>
              <a:rPr lang="ru-RU" b="1" dirty="0" smtClean="0"/>
              <a:t>порту.</a:t>
            </a:r>
          </a:p>
        </p:txBody>
      </p:sp>
    </p:spTree>
    <p:extLst>
      <p:ext uri="{BB962C8B-B14F-4D97-AF65-F5344CB8AC3E}">
        <p14:creationId xmlns:p14="http://schemas.microsoft.com/office/powerpoint/2010/main" val="40994176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7538" y="836712"/>
            <a:ext cx="9014717" cy="38884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24096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764704"/>
          </a:xfrm>
        </p:spPr>
        <p:txBody>
          <a:bodyPr/>
          <a:lstStyle/>
          <a:p>
            <a:r>
              <a:rPr lang="ru-RU" dirty="0" smtClean="0">
                <a:solidFill>
                  <a:srgbClr val="CC66FF"/>
                </a:solidFill>
              </a:rPr>
              <a:t>Как устроен компьютер?</a:t>
            </a:r>
            <a:endParaRPr lang="ru-RU" dirty="0">
              <a:solidFill>
                <a:srgbClr val="CC66FF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07504" y="836712"/>
            <a:ext cx="8928992" cy="590465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dirty="0"/>
              <a:t>В функциональном устройстве компьютера можно выделить следующие основные блоки</a:t>
            </a:r>
            <a:r>
              <a:rPr lang="ru-RU" sz="2400" dirty="0" smtClean="0"/>
              <a:t>:</a:t>
            </a:r>
          </a:p>
          <a:p>
            <a:pPr fontAlgn="base"/>
            <a:r>
              <a:rPr lang="ru-RU" sz="2400" b="1" dirty="0"/>
              <a:t>А</a:t>
            </a:r>
            <a:r>
              <a:rPr lang="ru-RU" sz="2400" b="1" dirty="0" smtClean="0"/>
              <a:t>рифметико-логического </a:t>
            </a:r>
            <a:r>
              <a:rPr lang="ru-RU" sz="2400" b="1" dirty="0"/>
              <a:t>устройства (</a:t>
            </a:r>
            <a:r>
              <a:rPr lang="ru-RU" sz="2400" b="1" dirty="0" smtClean="0"/>
              <a:t>АЛУ)</a:t>
            </a:r>
            <a:r>
              <a:rPr lang="ru-RU" sz="2400" dirty="0" smtClean="0"/>
              <a:t>,</a:t>
            </a:r>
            <a:r>
              <a:rPr lang="ru-RU" sz="2400" b="1" dirty="0" smtClean="0"/>
              <a:t> </a:t>
            </a:r>
            <a:r>
              <a:rPr lang="ru-RU" sz="2400" dirty="0"/>
              <a:t>способного выполнять операции над данными;</a:t>
            </a:r>
          </a:p>
          <a:p>
            <a:pPr fontAlgn="base"/>
            <a:r>
              <a:rPr lang="ru-RU" sz="2400" b="1" dirty="0"/>
              <a:t>У</a:t>
            </a:r>
            <a:r>
              <a:rPr lang="ru-RU" sz="2400" b="1" dirty="0" smtClean="0"/>
              <a:t>стройства </a:t>
            </a:r>
            <a:r>
              <a:rPr lang="ru-RU" sz="2400" b="1" dirty="0"/>
              <a:t>управления (УУ)</a:t>
            </a:r>
            <a:r>
              <a:rPr lang="ru-RU" sz="2400" dirty="0"/>
              <a:t>,</a:t>
            </a:r>
            <a:r>
              <a:rPr lang="ru-RU" sz="2400" b="1" dirty="0"/>
              <a:t> </a:t>
            </a:r>
            <a:r>
              <a:rPr lang="ru-RU" sz="2400" dirty="0"/>
              <a:t>осуществляющего выборку команд для АЛУ, считывание операндов и размещение результатов операций.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3717032"/>
            <a:ext cx="6992937" cy="2638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47517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07504" y="188640"/>
            <a:ext cx="8928992" cy="6552728"/>
          </a:xfrm>
        </p:spPr>
        <p:txBody>
          <a:bodyPr>
            <a:normAutofit fontScale="92500" lnSpcReduction="10000"/>
          </a:bodyPr>
          <a:lstStyle/>
          <a:p>
            <a:pPr marL="0" indent="0" fontAlgn="base">
              <a:buNone/>
            </a:pPr>
            <a:r>
              <a:rPr lang="ru-RU" b="1" dirty="0"/>
              <a:t>Шина</a:t>
            </a:r>
            <a:r>
              <a:rPr lang="ru-RU" dirty="0"/>
              <a:t> – это кабель, состоящий из множества проводников. Количество проводников, входящих в состав шины, является </a:t>
            </a:r>
            <a:r>
              <a:rPr lang="ru-RU" b="1" dirty="0"/>
              <a:t>максимальной разрядностью шины</a:t>
            </a:r>
            <a:r>
              <a:rPr lang="ru-RU" dirty="0"/>
              <a:t>.</a:t>
            </a:r>
          </a:p>
          <a:p>
            <a:pPr marL="0" indent="0" fontAlgn="base">
              <a:buNone/>
            </a:pPr>
            <a:r>
              <a:rPr lang="ru-RU" b="1" dirty="0"/>
              <a:t>Системная шина</a:t>
            </a:r>
            <a:r>
              <a:rPr lang="ru-RU" dirty="0"/>
              <a:t>, в свою очередь, представляет собой </a:t>
            </a:r>
            <a:r>
              <a:rPr lang="ru-RU" dirty="0" smtClean="0"/>
              <a:t>совокупность</a:t>
            </a:r>
            <a:r>
              <a:rPr lang="en-US" dirty="0" smtClean="0"/>
              <a:t>:</a:t>
            </a:r>
            <a:endParaRPr lang="ru-RU" dirty="0"/>
          </a:p>
          <a:p>
            <a:pPr fontAlgn="base"/>
            <a:r>
              <a:rPr lang="ru-RU" dirty="0"/>
              <a:t>шины данных, служащей для переноса информации;</a:t>
            </a:r>
          </a:p>
          <a:p>
            <a:pPr fontAlgn="base"/>
            <a:r>
              <a:rPr lang="ru-RU" dirty="0"/>
              <a:t>шины адреса, которая определяет, куда переносить информацию;</a:t>
            </a:r>
          </a:p>
          <a:p>
            <a:pPr fontAlgn="base"/>
            <a:r>
              <a:rPr lang="ru-RU" dirty="0"/>
              <a:t>шины управления, которая определяет правила для передачи информации;</a:t>
            </a:r>
          </a:p>
          <a:p>
            <a:pPr fontAlgn="base"/>
            <a:r>
              <a:rPr lang="ru-RU" dirty="0"/>
              <a:t>шины питания, подводящей электропитание ко всем узлам вычислительной машины.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92277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544" y="116633"/>
            <a:ext cx="8229600" cy="648072"/>
          </a:xfrm>
        </p:spPr>
        <p:txBody>
          <a:bodyPr>
            <a:normAutofit/>
          </a:bodyPr>
          <a:lstStyle/>
          <a:p>
            <a:r>
              <a:rPr lang="ru-RU" sz="3200" dirty="0">
                <a:solidFill>
                  <a:srgbClr val="92D050"/>
                </a:solidFill>
              </a:rPr>
              <a:t>Что такое </a:t>
            </a:r>
            <a:r>
              <a:rPr lang="en-US" sz="3200" dirty="0">
                <a:solidFill>
                  <a:srgbClr val="92D050"/>
                </a:solidFill>
              </a:rPr>
              <a:t>Arduino</a:t>
            </a:r>
            <a:r>
              <a:rPr lang="ru-RU" sz="3200" dirty="0">
                <a:solidFill>
                  <a:srgbClr val="92D050"/>
                </a:solidFill>
              </a:rPr>
              <a:t>?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07505" y="692697"/>
            <a:ext cx="8928992" cy="6048672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ru-RU" sz="2000" dirty="0">
                <a:solidFill>
                  <a:srgbClr val="7030A0"/>
                </a:solidFill>
              </a:rPr>
              <a:t>Arduino </a:t>
            </a:r>
            <a:r>
              <a:rPr lang="en-US" sz="2000" dirty="0">
                <a:solidFill>
                  <a:srgbClr val="7030A0"/>
                </a:solidFill>
              </a:rPr>
              <a:t>UNO</a:t>
            </a:r>
            <a:r>
              <a:rPr lang="ru-RU" sz="2000" dirty="0">
                <a:solidFill>
                  <a:srgbClr val="7030A0"/>
                </a:solidFill>
              </a:rPr>
              <a:t> </a:t>
            </a:r>
            <a:r>
              <a:rPr lang="ru-RU" sz="2000" dirty="0"/>
              <a:t>– отладочная плата.</a:t>
            </a:r>
          </a:p>
          <a:p>
            <a:pPr marL="0" indent="0" algn="just">
              <a:buNone/>
            </a:pPr>
            <a:r>
              <a:rPr lang="ru-RU" sz="2000" b="1" dirty="0"/>
              <a:t>Отладочная плата </a:t>
            </a:r>
            <a:r>
              <a:rPr lang="ru-RU" sz="2000" dirty="0"/>
              <a:t>представляет собой как ни странно печатную плату, на которой стоит микроконтроллер (далее МК) – та самая штука, которую мы будем программировать.</a:t>
            </a:r>
          </a:p>
          <a:p>
            <a:pPr marL="0" indent="0" algn="just">
              <a:buNone/>
            </a:pPr>
            <a:r>
              <a:rPr lang="ru-RU" sz="2000" dirty="0"/>
              <a:t>В </a:t>
            </a:r>
            <a:r>
              <a:rPr lang="en-US" sz="2000" dirty="0">
                <a:solidFill>
                  <a:srgbClr val="7030A0"/>
                </a:solidFill>
              </a:rPr>
              <a:t>Arduino UNO </a:t>
            </a:r>
            <a:r>
              <a:rPr lang="ru-RU" sz="2000" dirty="0"/>
              <a:t>используется микроконтроллер </a:t>
            </a:r>
            <a:r>
              <a:rPr lang="ru-RU" sz="2000" dirty="0" smtClean="0"/>
              <a:t> </a:t>
            </a:r>
            <a:r>
              <a:rPr lang="ru-RU" sz="2000" b="1" dirty="0" smtClean="0"/>
              <a:t>архитектуры</a:t>
            </a:r>
            <a:r>
              <a:rPr lang="ru-RU" sz="2000" dirty="0" smtClean="0"/>
              <a:t> </a:t>
            </a:r>
            <a:r>
              <a:rPr lang="en-US" sz="2000" b="1" dirty="0" smtClean="0"/>
              <a:t>AVR</a:t>
            </a:r>
            <a:r>
              <a:rPr lang="en-US" sz="2000" dirty="0" smtClean="0"/>
              <a:t>  </a:t>
            </a:r>
            <a:r>
              <a:rPr lang="en-US" sz="2000" dirty="0"/>
              <a:t>(Atmega328p).</a:t>
            </a:r>
          </a:p>
          <a:p>
            <a:pPr marL="0" indent="0" algn="just">
              <a:buNone/>
            </a:pPr>
            <a:r>
              <a:rPr lang="ru-RU" sz="2000" b="1" dirty="0"/>
              <a:t>Arduino IDE</a:t>
            </a:r>
            <a:r>
              <a:rPr lang="ru-RU" sz="2000" dirty="0"/>
              <a:t>– интегрированная среда разработки. 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41" y="2821532"/>
            <a:ext cx="6696745" cy="39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02746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95536" y="260649"/>
            <a:ext cx="8229600" cy="620688"/>
          </a:xfrm>
        </p:spPr>
        <p:txBody>
          <a:bodyPr>
            <a:normAutofit fontScale="90000"/>
          </a:bodyPr>
          <a:lstStyle/>
          <a:p>
            <a:r>
              <a:rPr lang="ru-RU" sz="3600" b="1" dirty="0" smtClean="0">
                <a:solidFill>
                  <a:srgbClr val="FFC000"/>
                </a:solidFill>
              </a:rPr>
              <a:t>Микроконтроллер (Маленький компьютер)</a:t>
            </a:r>
            <a:r>
              <a:rPr lang="ru-RU" b="1" dirty="0"/>
              <a:t/>
            </a:r>
            <a:br>
              <a:rPr lang="ru-RU" b="1" dirty="0"/>
            </a:b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07505" y="548684"/>
            <a:ext cx="8928992" cy="61926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1800" dirty="0">
                <a:solidFill>
                  <a:srgbClr val="00B050"/>
                </a:solidFill>
              </a:rPr>
              <a:t>Микроконтроллер </a:t>
            </a:r>
            <a:r>
              <a:rPr lang="ru-RU" sz="1800" dirty="0"/>
              <a:t>- программируемая </a:t>
            </a:r>
            <a:r>
              <a:rPr lang="ru-RU" sz="1800" dirty="0" smtClean="0"/>
              <a:t>микросхема. </a:t>
            </a:r>
            <a:r>
              <a:rPr lang="ru-RU" sz="1800" dirty="0"/>
              <a:t>С</a:t>
            </a:r>
            <a:r>
              <a:rPr lang="ru-RU" sz="1800" dirty="0" smtClean="0"/>
              <a:t>амый </a:t>
            </a:r>
            <a:r>
              <a:rPr lang="ru-RU" sz="1800" dirty="0"/>
              <a:t>простой аналог </a:t>
            </a:r>
            <a:r>
              <a:rPr lang="ru-RU" sz="1800" dirty="0" smtClean="0"/>
              <a:t>– компьютер. Микроконтроллер </a:t>
            </a:r>
            <a:r>
              <a:rPr lang="ru-RU" sz="1800" dirty="0"/>
              <a:t>работает сам по себе, на нём может быть запущена простенькая операционная система, может даже быть выход в Интернет, а мы можем подключать к нему устройства ввода, датчики, дисплеи и прочие железки.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107505" y="2114943"/>
            <a:ext cx="3888432" cy="1200304"/>
          </a:xfrm>
          <a:prstGeom prst="rect">
            <a:avLst/>
          </a:prstGeom>
        </p:spPr>
        <p:txBody>
          <a:bodyPr wrap="square" lIns="91417" tIns="45708" rIns="91417" bIns="45708">
            <a:spAutoFit/>
          </a:bodyPr>
          <a:lstStyle/>
          <a:p>
            <a:pPr fontAlgn="base"/>
            <a:r>
              <a:rPr lang="ru-RU" dirty="0" smtClean="0">
                <a:solidFill>
                  <a:srgbClr val="FF0000"/>
                </a:solidFill>
              </a:rPr>
              <a:t>МК умеет </a:t>
            </a:r>
            <a:r>
              <a:rPr lang="ru-RU" dirty="0">
                <a:solidFill>
                  <a:srgbClr val="FF0000"/>
                </a:solidFill>
              </a:rPr>
              <a:t>делать всего три </a:t>
            </a:r>
            <a:r>
              <a:rPr lang="ru-RU" dirty="0" smtClean="0">
                <a:solidFill>
                  <a:srgbClr val="FF0000"/>
                </a:solidFill>
              </a:rPr>
              <a:t>вещи:</a:t>
            </a:r>
            <a:endParaRPr lang="ru-RU" dirty="0">
              <a:solidFill>
                <a:srgbClr val="FF0000"/>
              </a:solidFill>
            </a:endParaRPr>
          </a:p>
          <a:p>
            <a:pPr fontAlgn="base"/>
            <a:r>
              <a:rPr lang="ru-RU" dirty="0" smtClean="0"/>
              <a:t>1. Измерять </a:t>
            </a:r>
            <a:r>
              <a:rPr lang="ru-RU" dirty="0"/>
              <a:t>напряжение на </a:t>
            </a:r>
            <a:r>
              <a:rPr lang="ru-RU" dirty="0" smtClean="0"/>
              <a:t>выводе</a:t>
            </a:r>
            <a:endParaRPr lang="ru-RU" dirty="0"/>
          </a:p>
          <a:p>
            <a:pPr fontAlgn="base"/>
            <a:r>
              <a:rPr lang="ru-RU" dirty="0" smtClean="0"/>
              <a:t>2. Выдавать </a:t>
            </a:r>
            <a:r>
              <a:rPr lang="ru-RU" dirty="0"/>
              <a:t>напряжение с </a:t>
            </a:r>
            <a:r>
              <a:rPr lang="ru-RU" dirty="0" smtClean="0"/>
              <a:t>вывода</a:t>
            </a:r>
            <a:endParaRPr lang="ru-RU" dirty="0"/>
          </a:p>
          <a:p>
            <a:pPr fontAlgn="base"/>
            <a:r>
              <a:rPr lang="ru-RU" dirty="0" smtClean="0"/>
              <a:t>3. Программироваться</a:t>
            </a:r>
            <a:endParaRPr lang="ru-RU" dirty="0"/>
          </a:p>
        </p:txBody>
      </p:sp>
      <p:pic>
        <p:nvPicPr>
          <p:cNvPr id="4098" name="Picture 2" descr="Микроконтроллер ATmega328P-AU / Купить в Москве и СПБ с доставкой по России  / Амперка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8928" y="1844824"/>
            <a:ext cx="2474064" cy="1979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Прямоугольник 4"/>
          <p:cNvSpPr/>
          <p:nvPr/>
        </p:nvSpPr>
        <p:spPr>
          <a:xfrm>
            <a:off x="101671" y="3718679"/>
            <a:ext cx="8928992" cy="2862298"/>
          </a:xfrm>
          <a:prstGeom prst="rect">
            <a:avLst/>
          </a:prstGeom>
        </p:spPr>
        <p:txBody>
          <a:bodyPr wrap="square" lIns="91417" tIns="45708" rIns="91417" bIns="45708">
            <a:spAutoFit/>
          </a:bodyPr>
          <a:lstStyle/>
          <a:p>
            <a:r>
              <a:rPr lang="ru-RU" dirty="0" smtClean="0">
                <a:solidFill>
                  <a:srgbClr val="0070C0"/>
                </a:solidFill>
              </a:rPr>
              <a:t>Аппаратные блоки МК</a:t>
            </a:r>
            <a:r>
              <a:rPr lang="en-US" dirty="0" smtClean="0">
                <a:solidFill>
                  <a:srgbClr val="0070C0"/>
                </a:solidFill>
              </a:rPr>
              <a:t>:</a:t>
            </a:r>
          </a:p>
          <a:p>
            <a:pPr marL="342816" indent="-342816">
              <a:buAutoNum type="arabicPeriod"/>
            </a:pPr>
            <a:r>
              <a:rPr lang="ru-RU" b="1" dirty="0" smtClean="0"/>
              <a:t>Ядро - </a:t>
            </a:r>
            <a:r>
              <a:rPr lang="ru-RU" dirty="0"/>
              <a:t>О</a:t>
            </a:r>
            <a:r>
              <a:rPr lang="ru-RU" dirty="0" smtClean="0"/>
              <a:t>брабатывает </a:t>
            </a:r>
            <a:r>
              <a:rPr lang="ru-RU" dirty="0"/>
              <a:t>информацию, управляет данными и выполняет </a:t>
            </a:r>
            <a:r>
              <a:rPr lang="ru-RU" dirty="0" smtClean="0"/>
              <a:t>вычисления.</a:t>
            </a:r>
          </a:p>
          <a:p>
            <a:pPr marL="342816" indent="-342816">
              <a:buAutoNum type="arabicPeriod"/>
            </a:pPr>
            <a:r>
              <a:rPr lang="ru-RU" b="1" dirty="0"/>
              <a:t>Flash память</a:t>
            </a:r>
            <a:r>
              <a:rPr lang="ru-RU" dirty="0"/>
              <a:t> - постоянное запоминающее устройство (ПЗУ). Хранит исполняемый код </a:t>
            </a:r>
            <a:r>
              <a:rPr lang="ru-RU" dirty="0" smtClean="0"/>
              <a:t>программы.</a:t>
            </a:r>
          </a:p>
          <a:p>
            <a:pPr marL="342816" indent="-342816">
              <a:buAutoNum type="arabicPeriod"/>
            </a:pPr>
            <a:r>
              <a:rPr lang="ru-RU" b="1" dirty="0"/>
              <a:t>SRAM память</a:t>
            </a:r>
            <a:r>
              <a:rPr lang="ru-RU" dirty="0"/>
              <a:t> - оперативное запоминающее устройство (ОЗУ). Хранит данные, изменяющиеся в процессе работы программы (промежуточные результаты вычислений, значения переменных, принятые от внешних устройств данные и т.д.). Очищается после сброса питания</a:t>
            </a:r>
            <a:r>
              <a:rPr lang="ru-RU" dirty="0" smtClean="0"/>
              <a:t>.</a:t>
            </a:r>
            <a:endParaRPr lang="en-US" dirty="0" smtClean="0">
              <a:solidFill>
                <a:srgbClr val="0070C0"/>
              </a:solidFill>
            </a:endParaRPr>
          </a:p>
          <a:p>
            <a:endParaRPr lang="en-US" dirty="0" smtClean="0">
              <a:solidFill>
                <a:srgbClr val="0070C0"/>
              </a:solidFill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50357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95536" y="3"/>
            <a:ext cx="8229600" cy="476669"/>
          </a:xfrm>
        </p:spPr>
        <p:txBody>
          <a:bodyPr>
            <a:normAutofit fontScale="90000"/>
          </a:bodyPr>
          <a:lstStyle/>
          <a:p>
            <a:r>
              <a:rPr lang="ru-RU" sz="3200" dirty="0">
                <a:solidFill>
                  <a:srgbClr val="FFC000"/>
                </a:solidFill>
              </a:rPr>
              <a:t>Другие блоки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07963" y="476672"/>
            <a:ext cx="8928992" cy="6120681"/>
          </a:xfrm>
        </p:spPr>
        <p:txBody>
          <a:bodyPr>
            <a:noAutofit/>
          </a:bodyPr>
          <a:lstStyle/>
          <a:p>
            <a:pPr>
              <a:buFont typeface="+mj-lt"/>
              <a:buAutoNum type="arabicPeriod"/>
            </a:pPr>
            <a:r>
              <a:rPr lang="ru-RU" sz="2000" b="1" dirty="0"/>
              <a:t>GPIO</a:t>
            </a:r>
            <a:r>
              <a:rPr lang="ru-RU" sz="2000" dirty="0"/>
              <a:t> (</a:t>
            </a:r>
            <a:r>
              <a:rPr lang="ru-RU" sz="2000" dirty="0" err="1"/>
              <a:t>General</a:t>
            </a:r>
            <a:r>
              <a:rPr lang="ru-RU" sz="2000" dirty="0"/>
              <a:t> </a:t>
            </a:r>
            <a:r>
              <a:rPr lang="ru-RU" sz="2000" dirty="0" err="1"/>
              <a:t>Purpose</a:t>
            </a:r>
            <a:r>
              <a:rPr lang="ru-RU" sz="2000" dirty="0"/>
              <a:t> </a:t>
            </a:r>
            <a:r>
              <a:rPr lang="ru-RU" sz="2000" dirty="0" err="1"/>
              <a:t>Input-Output</a:t>
            </a:r>
            <a:r>
              <a:rPr lang="ru-RU" sz="2000" dirty="0"/>
              <a:t>) - </a:t>
            </a:r>
            <a:r>
              <a:rPr lang="ru-RU" sz="2000" b="1" dirty="0"/>
              <a:t>вход-выход общего назначения</a:t>
            </a:r>
            <a:r>
              <a:rPr lang="ru-RU" sz="2000" dirty="0"/>
              <a:t>. Измеряет поданный на </a:t>
            </a:r>
            <a:r>
              <a:rPr lang="ru-RU" sz="2000" dirty="0" err="1"/>
              <a:t>пин</a:t>
            </a:r>
            <a:r>
              <a:rPr lang="ru-RU" sz="2000" dirty="0"/>
              <a:t> цифровой сигнал, либо выдаёт его с </a:t>
            </a:r>
            <a:r>
              <a:rPr lang="ru-RU" sz="2000" dirty="0" err="1"/>
              <a:t>пина</a:t>
            </a:r>
            <a:r>
              <a:rPr lang="ru-RU" sz="2000" dirty="0"/>
              <a:t>.</a:t>
            </a:r>
          </a:p>
          <a:p>
            <a:pPr>
              <a:buFont typeface="+mj-lt"/>
              <a:buAutoNum type="arabicPeriod"/>
            </a:pPr>
            <a:r>
              <a:rPr lang="ru-RU" sz="2000" b="1" dirty="0"/>
              <a:t>АЦП</a:t>
            </a:r>
            <a:r>
              <a:rPr lang="ru-RU" sz="2000" dirty="0"/>
              <a:t> (ADC, аналогово-цифровой преобразователь) - измеряет поданное на </a:t>
            </a:r>
            <a:r>
              <a:rPr lang="ru-RU" sz="2000" dirty="0" err="1"/>
              <a:t>пин</a:t>
            </a:r>
            <a:r>
              <a:rPr lang="ru-RU" sz="2000" dirty="0"/>
              <a:t> аналоговое напряжение, преобразовывает в цифровой сигнал, и передаёт в программу.</a:t>
            </a:r>
          </a:p>
          <a:p>
            <a:pPr>
              <a:buFont typeface="+mj-lt"/>
              <a:buAutoNum type="arabicPeriod"/>
            </a:pPr>
            <a:r>
              <a:rPr lang="ru-RU" sz="2000" b="1" dirty="0"/>
              <a:t>ЦАП</a:t>
            </a:r>
            <a:r>
              <a:rPr lang="ru-RU" sz="2000" dirty="0"/>
              <a:t> (DAC, цифро-аналоговый преобразователь) – Преобразует цифровой сигнал в аналоговый.</a:t>
            </a:r>
          </a:p>
          <a:p>
            <a:pPr>
              <a:buFont typeface="+mj-lt"/>
              <a:buAutoNum type="arabicPeriod"/>
            </a:pPr>
            <a:r>
              <a:rPr lang="ru-RU" sz="2000" b="1" dirty="0"/>
              <a:t>Таймер</a:t>
            </a:r>
            <a:r>
              <a:rPr lang="ru-RU" sz="2000" dirty="0"/>
              <a:t> (счётчик) - считает такты работы процессора.</a:t>
            </a:r>
          </a:p>
          <a:p>
            <a:pPr>
              <a:buFont typeface="+mj-lt"/>
              <a:buAutoNum type="arabicPeriod"/>
            </a:pPr>
            <a:r>
              <a:rPr lang="ru-RU" sz="2000" b="1" dirty="0" err="1"/>
              <a:t>Watchdog</a:t>
            </a:r>
            <a:r>
              <a:rPr lang="ru-RU" sz="2000" dirty="0"/>
              <a:t> - данный блок позволяет перезагрузить МК, если он завис, а также выйти из спящего режима.</a:t>
            </a:r>
          </a:p>
          <a:p>
            <a:pPr>
              <a:buFont typeface="+mj-lt"/>
              <a:buAutoNum type="arabicPeriod"/>
            </a:pPr>
            <a:r>
              <a:rPr lang="ru-RU" sz="2000" b="1" dirty="0"/>
              <a:t>Интерфейсы связи</a:t>
            </a:r>
            <a:r>
              <a:rPr lang="ru-RU" sz="2000" dirty="0"/>
              <a:t>  - некоторые интерфейсы реализованы отдельно и работают самостоятельно, обмениваясь с ядром готовыми данными</a:t>
            </a:r>
            <a:r>
              <a:rPr lang="ru-RU" sz="2000" dirty="0" smtClean="0"/>
              <a:t>.</a:t>
            </a:r>
            <a:endParaRPr lang="ru-RU" sz="2000" dirty="0"/>
          </a:p>
          <a:p>
            <a:pPr marL="0" indent="0">
              <a:buNone/>
            </a:pPr>
            <a:r>
              <a:rPr lang="ru-RU" sz="2000" dirty="0"/>
              <a:t>Как вы наверное поняли, </a:t>
            </a:r>
            <a:r>
              <a:rPr lang="ru-RU" sz="2000" dirty="0">
                <a:solidFill>
                  <a:srgbClr val="C00000"/>
                </a:solidFill>
              </a:rPr>
              <a:t>микроконтроллер - это микросхема с кучей ножек</a:t>
            </a:r>
            <a:r>
              <a:rPr lang="ru-RU" sz="2000" dirty="0"/>
              <a:t>. </a:t>
            </a:r>
            <a:r>
              <a:rPr lang="ru-RU" sz="2000" b="1" dirty="0"/>
              <a:t>У каждой ножки есть своя функция</a:t>
            </a:r>
            <a:r>
              <a:rPr lang="ru-RU" sz="2000" dirty="0"/>
              <a:t>, в частности у блоков GPIO и интерфейсов связи есть свои личные ноги</a:t>
            </a:r>
            <a:r>
              <a:rPr lang="ru-RU" sz="2000" dirty="0" smtClean="0"/>
              <a:t>.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991245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544" y="188640"/>
            <a:ext cx="8229600" cy="652935"/>
          </a:xfrm>
        </p:spPr>
        <p:txBody>
          <a:bodyPr>
            <a:normAutofit fontScale="90000"/>
          </a:bodyPr>
          <a:lstStyle/>
          <a:p>
            <a:r>
              <a:rPr lang="ru-RU" dirty="0" smtClean="0">
                <a:solidFill>
                  <a:srgbClr val="00FF99"/>
                </a:solidFill>
              </a:rPr>
              <a:t>Тактовая частота микроконтроллера</a:t>
            </a:r>
            <a:endParaRPr lang="ru-RU" dirty="0">
              <a:solidFill>
                <a:srgbClr val="00FF99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07504" y="980728"/>
            <a:ext cx="8856984" cy="576064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800" b="1" dirty="0"/>
              <a:t>Тактовый сигнал в микроконтроллере </a:t>
            </a:r>
            <a:r>
              <a:rPr lang="ru-RU" sz="2800" dirty="0"/>
              <a:t>— это сигнал, который используется для </a:t>
            </a:r>
            <a:r>
              <a:rPr lang="ru-RU" sz="2800" dirty="0" smtClean="0"/>
              <a:t>синхронизации операций </a:t>
            </a:r>
            <a:r>
              <a:rPr lang="ru-RU" sz="2800" dirty="0"/>
              <a:t>внутри </a:t>
            </a:r>
            <a:r>
              <a:rPr lang="ru-RU" sz="2800" dirty="0" smtClean="0"/>
              <a:t>микроконтроллера.</a:t>
            </a:r>
            <a:endParaRPr lang="ru-RU" sz="2800" dirty="0"/>
          </a:p>
          <a:p>
            <a:pPr marL="0" indent="0">
              <a:buNone/>
            </a:pPr>
            <a:r>
              <a:rPr lang="ru-RU" sz="2800" dirty="0" smtClean="0"/>
              <a:t>По приходу логической единицы от тактового сигнала, происходит приказ процессору выполнить одну операцию.</a:t>
            </a:r>
          </a:p>
          <a:p>
            <a:pPr marL="0" indent="0">
              <a:buNone/>
            </a:pPr>
            <a:endParaRPr lang="ru-RU" sz="2800" dirty="0" smtClean="0"/>
          </a:p>
          <a:p>
            <a:pPr marL="0" indent="0">
              <a:buNone/>
            </a:pPr>
            <a:endParaRPr lang="ru-RU" sz="2800" dirty="0"/>
          </a:p>
          <a:p>
            <a:pPr marL="0" indent="0">
              <a:buNone/>
            </a:pPr>
            <a:endParaRPr lang="ru-RU" sz="2800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778" y="3789040"/>
            <a:ext cx="7011987" cy="175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" y="5621178"/>
            <a:ext cx="90364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 smtClean="0"/>
              <a:t>Чем чаще приходят указания процессору «делать», тем выше скорость вычислений</a:t>
            </a:r>
            <a:endParaRPr lang="ru-RU" sz="2000" b="1" dirty="0"/>
          </a:p>
        </p:txBody>
      </p:sp>
    </p:spTree>
    <p:extLst>
      <p:ext uri="{BB962C8B-B14F-4D97-AF65-F5344CB8AC3E}">
        <p14:creationId xmlns:p14="http://schemas.microsoft.com/office/powerpoint/2010/main" val="34416374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39552" y="116632"/>
            <a:ext cx="8229600" cy="648072"/>
          </a:xfrm>
        </p:spPr>
        <p:txBody>
          <a:bodyPr>
            <a:noAutofit/>
          </a:bodyPr>
          <a:lstStyle/>
          <a:p>
            <a:r>
              <a:rPr lang="ru-RU" sz="3600" dirty="0" smtClean="0">
                <a:solidFill>
                  <a:srgbClr val="6600CC"/>
                </a:solidFill>
              </a:rPr>
              <a:t>Регистр – ячейка памяти</a:t>
            </a:r>
            <a:endParaRPr lang="ru-RU" sz="3600" dirty="0">
              <a:solidFill>
                <a:srgbClr val="6600CC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79512" y="836712"/>
            <a:ext cx="5184576" cy="5904656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ru-RU" sz="2800" b="1" dirty="0"/>
              <a:t>Регистры </a:t>
            </a:r>
            <a:r>
              <a:rPr lang="ru-RU" sz="2800" dirty="0"/>
              <a:t>– цифровые </a:t>
            </a:r>
            <a:r>
              <a:rPr lang="ru-RU" sz="2800" dirty="0" smtClean="0"/>
              <a:t>устройства, </a:t>
            </a:r>
            <a:r>
              <a:rPr lang="ru-RU" sz="2800" dirty="0"/>
              <a:t>осуществляющие хранение и преобразование </a:t>
            </a:r>
            <a:r>
              <a:rPr lang="ru-RU" sz="2800" dirty="0" smtClean="0"/>
              <a:t>многоразрядных </a:t>
            </a:r>
            <a:r>
              <a:rPr lang="ru-RU" sz="2800" dirty="0"/>
              <a:t>двоичных чисел</a:t>
            </a:r>
            <a:r>
              <a:rPr lang="ru-RU" sz="2800" dirty="0" smtClean="0"/>
              <a:t>.</a:t>
            </a:r>
            <a:endParaRPr lang="ru-RU" sz="2800" dirty="0"/>
          </a:p>
          <a:p>
            <a:pPr marL="0" indent="0">
              <a:buNone/>
            </a:pPr>
            <a:r>
              <a:rPr lang="ru-RU" sz="2800" dirty="0"/>
              <a:t>Регистры являются оперативными запоминающими устройствами (ОЗУ). Регистры – важный узел всех цифровых радиотехнических систем. Управляющие и запоминающие схемы, счётчики, генераторы кодов, кодопреобразователи, арифметические устройства выполняются на регистрах.</a:t>
            </a:r>
          </a:p>
        </p:txBody>
      </p:sp>
      <p:pic>
        <p:nvPicPr>
          <p:cNvPr id="11270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9250" y="2844487"/>
            <a:ext cx="3714750" cy="3171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31289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544" y="116632"/>
            <a:ext cx="8229600" cy="720080"/>
          </a:xfrm>
        </p:spPr>
        <p:txBody>
          <a:bodyPr>
            <a:normAutofit fontScale="90000"/>
          </a:bodyPr>
          <a:lstStyle/>
          <a:p>
            <a:r>
              <a:rPr lang="ru-RU" dirty="0" smtClean="0">
                <a:solidFill>
                  <a:srgbClr val="0000FF"/>
                </a:solidFill>
              </a:rPr>
              <a:t>Счётчик команд (</a:t>
            </a:r>
            <a:r>
              <a:rPr lang="en-US" dirty="0" smtClean="0">
                <a:solidFill>
                  <a:srgbClr val="0000FF"/>
                </a:solidFill>
              </a:rPr>
              <a:t>PC – counter)</a:t>
            </a:r>
            <a:endParaRPr lang="ru-RU" dirty="0">
              <a:solidFill>
                <a:srgbClr val="0000FF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07504" y="836712"/>
            <a:ext cx="8856984" cy="5904656"/>
          </a:xfrm>
        </p:spPr>
        <p:txBody>
          <a:bodyPr/>
          <a:lstStyle/>
          <a:p>
            <a:pPr marL="0" indent="0">
              <a:buNone/>
            </a:pPr>
            <a:r>
              <a:rPr lang="ru-RU" b="1" dirty="0" smtClean="0"/>
              <a:t>Счётчик команд </a:t>
            </a:r>
            <a:r>
              <a:rPr lang="ru-RU" dirty="0" smtClean="0"/>
              <a:t>инкрементирует указатель на адрес памяти программ с каждым новым приходом «делай» от тактового сигнала, начиная с нулевого адреса.</a:t>
            </a:r>
          </a:p>
          <a:p>
            <a:pPr marL="0" indent="0">
              <a:buNone/>
            </a:pPr>
            <a:endParaRPr lang="ru-RU" dirty="0" smtClean="0"/>
          </a:p>
          <a:p>
            <a:pPr marL="0" indent="0">
              <a:buNone/>
            </a:pPr>
            <a:r>
              <a:rPr lang="ru-RU" dirty="0" smtClean="0"/>
              <a:t>Программист загружает код в память программ микроконтроллера во время прошивки. </a:t>
            </a:r>
          </a:p>
          <a:p>
            <a:pPr marL="0" indent="0">
              <a:buNone/>
            </a:pPr>
            <a:endParaRPr lang="ru-RU" dirty="0" smtClean="0"/>
          </a:p>
          <a:p>
            <a:pPr marL="0" indent="0">
              <a:buNone/>
            </a:pPr>
            <a:r>
              <a:rPr lang="ru-RU" dirty="0" smtClean="0"/>
              <a:t>Счётчик команд указывает на адрес текущей инструкции для процессора , которую необходимо выполнить.</a:t>
            </a:r>
          </a:p>
        </p:txBody>
      </p:sp>
    </p:spTree>
    <p:extLst>
      <p:ext uri="{BB962C8B-B14F-4D97-AF65-F5344CB8AC3E}">
        <p14:creationId xmlns:p14="http://schemas.microsoft.com/office/powerpoint/2010/main" val="20524056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544" y="116632"/>
            <a:ext cx="8229600" cy="720080"/>
          </a:xfrm>
        </p:spPr>
        <p:txBody>
          <a:bodyPr>
            <a:normAutofit/>
          </a:bodyPr>
          <a:lstStyle/>
          <a:p>
            <a:r>
              <a:rPr lang="ru-RU" sz="4000" dirty="0" smtClean="0">
                <a:solidFill>
                  <a:srgbClr val="FF3300"/>
                </a:solidFill>
              </a:rPr>
              <a:t>Регистр команд</a:t>
            </a:r>
            <a:endParaRPr lang="ru-RU" sz="4000" dirty="0">
              <a:solidFill>
                <a:srgbClr val="FF3300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07504" y="836712"/>
            <a:ext cx="8856984" cy="590465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800" b="1" dirty="0" smtClean="0"/>
              <a:t>Регистр команд </a:t>
            </a:r>
            <a:r>
              <a:rPr lang="ru-RU" sz="2800" dirty="0" smtClean="0"/>
              <a:t>- часть </a:t>
            </a:r>
            <a:r>
              <a:rPr lang="ru-RU" sz="2800" dirty="0"/>
              <a:t>блока управления центрального процессора, содержащая инструкцию, которая выполняется в </a:t>
            </a:r>
            <a:r>
              <a:rPr lang="ru-RU" sz="2800" dirty="0" smtClean="0"/>
              <a:t>настоящий момент.</a:t>
            </a:r>
            <a:endParaRPr lang="ru-RU" sz="2800" dirty="0"/>
          </a:p>
          <a:p>
            <a:pPr marL="0" indent="0">
              <a:buNone/>
            </a:pPr>
            <a:r>
              <a:rPr lang="ru-RU" sz="2800" dirty="0"/>
              <a:t>Он предназначен для хранения кода команды на период времени, который необходим для ее выполнения. </a:t>
            </a:r>
          </a:p>
          <a:p>
            <a:pPr marL="0" indent="0">
              <a:buNone/>
            </a:pPr>
            <a:r>
              <a:rPr lang="ru-RU" sz="2800" dirty="0" smtClean="0"/>
              <a:t>В регистре команд содержится информация для </a:t>
            </a:r>
            <a:r>
              <a:rPr lang="ru-RU" sz="2800" b="1" dirty="0" smtClean="0"/>
              <a:t>устройства управления(УУ) </a:t>
            </a:r>
            <a:r>
              <a:rPr lang="ru-RU" sz="2800" dirty="0" smtClean="0"/>
              <a:t>об адресах операндов и код операции, для того, чтобы АЛУ «поняло» что ей с этими операндами нужно сделать и где их найти в памяти.</a:t>
            </a:r>
          </a:p>
        </p:txBody>
      </p:sp>
    </p:spTree>
    <p:extLst>
      <p:ext uri="{BB962C8B-B14F-4D97-AF65-F5344CB8AC3E}">
        <p14:creationId xmlns:p14="http://schemas.microsoft.com/office/powerpoint/2010/main" val="23592876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95536" y="116632"/>
            <a:ext cx="8229600" cy="908720"/>
          </a:xfrm>
        </p:spPr>
        <p:txBody>
          <a:bodyPr>
            <a:noAutofit/>
          </a:bodyPr>
          <a:lstStyle/>
          <a:p>
            <a:r>
              <a:rPr lang="ru-RU" sz="3200" dirty="0" smtClean="0">
                <a:solidFill>
                  <a:srgbClr val="7030A0"/>
                </a:solidFill>
              </a:rPr>
              <a:t>Что вы представляете, когда слышите слово радиотехника?</a:t>
            </a:r>
            <a:endParaRPr lang="ru-RU" sz="3200" dirty="0">
              <a:solidFill>
                <a:srgbClr val="7030A0"/>
              </a:solidFill>
            </a:endParaRPr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179083"/>
            <a:ext cx="3242766" cy="24320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 descr="Radiotehnika. История флагмана радиопромышленности СССР | Пикабу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896576"/>
            <a:ext cx="3707904" cy="2808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Паяльники и паяльные станции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3105" y="3899428"/>
            <a:ext cx="4104456" cy="2803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1052736"/>
            <a:ext cx="4107154" cy="25551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271452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УСТРОЙСТВО МИКРОКОНТРОЛЛЕРОВ AV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404664"/>
            <a:ext cx="6624736" cy="629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50485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79512" y="188640"/>
            <a:ext cx="8856984" cy="64807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b="1" dirty="0" smtClean="0">
                <a:solidFill>
                  <a:srgbClr val="00B0F0"/>
                </a:solidFill>
              </a:rPr>
              <a:t>Память </a:t>
            </a:r>
            <a:r>
              <a:rPr lang="ru-RU" sz="2400" b="1" dirty="0">
                <a:solidFill>
                  <a:srgbClr val="00B0F0"/>
                </a:solidFill>
              </a:rPr>
              <a:t>программ </a:t>
            </a:r>
            <a:r>
              <a:rPr lang="en-US" sz="2400" b="1" dirty="0" smtClean="0">
                <a:solidFill>
                  <a:srgbClr val="00B0F0"/>
                </a:solidFill>
              </a:rPr>
              <a:t>:</a:t>
            </a:r>
            <a:endParaRPr lang="ru-RU" sz="2400" b="1" dirty="0" smtClean="0">
              <a:solidFill>
                <a:srgbClr val="00B0F0"/>
              </a:solidFill>
            </a:endParaRPr>
          </a:p>
          <a:p>
            <a:pPr marL="0" indent="0">
              <a:buNone/>
            </a:pPr>
            <a:endParaRPr lang="en-US" sz="2400" b="1" dirty="0" smtClean="0">
              <a:solidFill>
                <a:srgbClr val="00B0F0"/>
              </a:solidFill>
            </a:endParaRPr>
          </a:p>
          <a:p>
            <a:pPr marL="0" indent="0">
              <a:buNone/>
            </a:pPr>
            <a:r>
              <a:rPr lang="ru-RU" sz="2400" b="1" dirty="0"/>
              <a:t>(</a:t>
            </a:r>
            <a:r>
              <a:rPr lang="ru-RU" sz="2400" b="1" dirty="0" err="1"/>
              <a:t>Flash</a:t>
            </a:r>
            <a:r>
              <a:rPr lang="ru-RU" sz="2400" b="1" dirty="0"/>
              <a:t> ROM или </a:t>
            </a:r>
            <a:r>
              <a:rPr lang="ru-RU" sz="2400" b="1" dirty="0" err="1"/>
              <a:t>Flash</a:t>
            </a:r>
            <a:r>
              <a:rPr lang="ru-RU" sz="2400" b="1" dirty="0"/>
              <a:t> ПЗУ) </a:t>
            </a:r>
            <a:r>
              <a:rPr lang="en-US" sz="2400" b="1" dirty="0" smtClean="0">
                <a:solidFill>
                  <a:srgbClr val="00B0F0"/>
                </a:solidFill>
              </a:rPr>
              <a:t>- </a:t>
            </a:r>
            <a:r>
              <a:rPr lang="ru-RU" sz="2400" dirty="0" smtClean="0"/>
              <a:t>хранит последовательность </a:t>
            </a:r>
            <a:r>
              <a:rPr lang="ru-RU" sz="2400" dirty="0"/>
              <a:t>команд, управляющих функционированием </a:t>
            </a:r>
            <a:r>
              <a:rPr lang="ru-RU" sz="2400" dirty="0" smtClean="0"/>
              <a:t>микроконтроллера.</a:t>
            </a:r>
          </a:p>
          <a:p>
            <a:pPr marL="0" indent="0">
              <a:buNone/>
            </a:pPr>
            <a:endParaRPr lang="ru-RU" sz="2400" dirty="0" smtClean="0">
              <a:solidFill>
                <a:srgbClr val="00B0F0"/>
              </a:solidFill>
            </a:endParaRPr>
          </a:p>
          <a:p>
            <a:pPr marL="0" indent="0">
              <a:buNone/>
            </a:pPr>
            <a:r>
              <a:rPr lang="ru-RU" sz="2400" b="1" dirty="0" smtClean="0">
                <a:solidFill>
                  <a:srgbClr val="00B050"/>
                </a:solidFill>
              </a:rPr>
              <a:t>Память данных</a:t>
            </a:r>
            <a:r>
              <a:rPr lang="en-US" sz="2400" b="1" dirty="0" smtClean="0">
                <a:solidFill>
                  <a:srgbClr val="00B050"/>
                </a:solidFill>
              </a:rPr>
              <a:t>:</a:t>
            </a:r>
            <a:endParaRPr lang="ru-RU" sz="2400" dirty="0">
              <a:solidFill>
                <a:srgbClr val="00B0F0"/>
              </a:solidFill>
            </a:endParaRPr>
          </a:p>
          <a:p>
            <a:pPr marL="0" indent="0">
              <a:buNone/>
            </a:pPr>
            <a:r>
              <a:rPr lang="ru-RU" sz="2400" b="1" dirty="0"/>
              <a:t>Энергонезависимая память данных (</a:t>
            </a:r>
            <a:r>
              <a:rPr lang="en-US" sz="2400" b="1" dirty="0"/>
              <a:t>EEPROM)</a:t>
            </a:r>
            <a:r>
              <a:rPr lang="ru-RU" sz="2400" b="1" dirty="0"/>
              <a:t>-</a:t>
            </a:r>
          </a:p>
          <a:p>
            <a:pPr marL="0" indent="0">
              <a:buNone/>
            </a:pPr>
            <a:r>
              <a:rPr lang="ru-RU" sz="2400" dirty="0"/>
              <a:t>Удобна для хранения промежуточных данных, различных констант, коэффициентов.</a:t>
            </a:r>
          </a:p>
          <a:p>
            <a:pPr marL="0" indent="0">
              <a:buNone/>
            </a:pPr>
            <a:endParaRPr lang="ru-RU" sz="2400" dirty="0" smtClean="0">
              <a:solidFill>
                <a:srgbClr val="00B0F0"/>
              </a:solidFill>
            </a:endParaRPr>
          </a:p>
          <a:p>
            <a:pPr marL="0" indent="0">
              <a:buNone/>
            </a:pPr>
            <a:r>
              <a:rPr lang="ru-RU" sz="2400" b="1" dirty="0" smtClean="0"/>
              <a:t>Оперативная память (ОЗУ) </a:t>
            </a:r>
            <a:r>
              <a:rPr lang="ru-RU" sz="2400" b="1" dirty="0" smtClean="0">
                <a:solidFill>
                  <a:srgbClr val="00B0F0"/>
                </a:solidFill>
              </a:rPr>
              <a:t>- </a:t>
            </a:r>
            <a:r>
              <a:rPr lang="ru-RU" sz="2400" dirty="0"/>
              <a:t>предназначена для хранения пользовательских данных.</a:t>
            </a:r>
            <a:endParaRPr lang="ru-RU" sz="2400" dirty="0" smtClean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97671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764704"/>
          </a:xfrm>
        </p:spPr>
        <p:txBody>
          <a:bodyPr>
            <a:normAutofit/>
          </a:bodyPr>
          <a:lstStyle/>
          <a:p>
            <a:pPr fontAlgn="base"/>
            <a:r>
              <a:rPr lang="ru-RU" sz="3600" dirty="0">
                <a:solidFill>
                  <a:srgbClr val="00CC00"/>
                </a:solidFill>
              </a:rPr>
              <a:t>Последовательный порт UART в </a:t>
            </a:r>
            <a:r>
              <a:rPr lang="en-US" sz="3600" dirty="0" smtClean="0">
                <a:solidFill>
                  <a:srgbClr val="00CC00"/>
                </a:solidFill>
              </a:rPr>
              <a:t>Arduino</a:t>
            </a:r>
            <a:endParaRPr lang="ru-RU" sz="3600" dirty="0">
              <a:solidFill>
                <a:srgbClr val="00CC00"/>
              </a:solidFill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107504" y="849176"/>
            <a:ext cx="892899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dirty="0"/>
              <a:t>UART</a:t>
            </a:r>
            <a:r>
              <a:rPr lang="ru-RU" sz="2400" dirty="0"/>
              <a:t> в переводе это </a:t>
            </a:r>
            <a:r>
              <a:rPr lang="ru-RU" sz="2400" b="1" dirty="0"/>
              <a:t>универсальный асинхронный приемопередатчик</a:t>
            </a:r>
            <a:r>
              <a:rPr lang="ru-RU" sz="2400" dirty="0"/>
              <a:t>.  Данные UART передаются последовательным кодом в следующем формате.</a:t>
            </a:r>
          </a:p>
        </p:txBody>
      </p:sp>
      <p:pic>
        <p:nvPicPr>
          <p:cNvPr id="2053" name="Picture 5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049505"/>
            <a:ext cx="8229600" cy="30382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Прямоугольник 6"/>
          <p:cNvSpPr/>
          <p:nvPr/>
        </p:nvSpPr>
        <p:spPr>
          <a:xfrm>
            <a:off x="107504" y="5301208"/>
            <a:ext cx="892899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/>
              <a:t>Каждый бит передается за равные промежутки времени. Время передачи одного бита определяется скоростью передачи. </a:t>
            </a:r>
            <a:r>
              <a:rPr lang="ru-RU" sz="2400" b="1" dirty="0"/>
              <a:t>Скорость передачи указывается в бодах (бит в секунду).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4435365" y="1691910"/>
            <a:ext cx="46011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данные передаются младшим битом вперед</a:t>
            </a:r>
          </a:p>
        </p:txBody>
      </p:sp>
    </p:spTree>
    <p:extLst>
      <p:ext uri="{BB962C8B-B14F-4D97-AF65-F5344CB8AC3E}">
        <p14:creationId xmlns:p14="http://schemas.microsoft.com/office/powerpoint/2010/main" val="16074583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836712"/>
          </a:xfrm>
        </p:spPr>
        <p:txBody>
          <a:bodyPr>
            <a:normAutofit/>
          </a:bodyPr>
          <a:lstStyle/>
          <a:p>
            <a:r>
              <a:rPr lang="ru-RU" sz="3600" dirty="0" smtClean="0">
                <a:solidFill>
                  <a:srgbClr val="0066FF"/>
                </a:solidFill>
              </a:rPr>
              <a:t>Общение с компьютером</a:t>
            </a:r>
            <a:endParaRPr lang="ru-RU" sz="3600" dirty="0">
              <a:solidFill>
                <a:srgbClr val="0066FF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07504" y="836712"/>
            <a:ext cx="8928992" cy="590465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800" dirty="0" smtClean="0"/>
              <a:t>Порт </a:t>
            </a:r>
            <a:r>
              <a:rPr lang="ru-RU" sz="2800" dirty="0"/>
              <a:t>UART платы Arduino UNO используется для загрузки в </a:t>
            </a:r>
            <a:r>
              <a:rPr lang="ru-RU" sz="2800" dirty="0" smtClean="0"/>
              <a:t>контроллер </a:t>
            </a:r>
            <a:r>
              <a:rPr lang="ru-RU" sz="2800" dirty="0"/>
              <a:t>программы из </a:t>
            </a:r>
            <a:r>
              <a:rPr lang="ru-RU" sz="2800" dirty="0" smtClean="0"/>
              <a:t>компьютера при помощи «переходника» </a:t>
            </a:r>
            <a:r>
              <a:rPr lang="en-US" sz="2800" b="1" dirty="0" smtClean="0"/>
              <a:t>USB – UART</a:t>
            </a:r>
            <a:r>
              <a:rPr lang="en-US" sz="2800" dirty="0" smtClean="0"/>
              <a:t>, </a:t>
            </a:r>
            <a:r>
              <a:rPr lang="ru-RU" sz="2800" dirty="0" smtClean="0"/>
              <a:t>а также для обмена данными.</a:t>
            </a:r>
            <a:endParaRPr lang="ru-RU" sz="2800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772518"/>
            <a:ext cx="7200800" cy="38058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828223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724943"/>
          </a:xfrm>
        </p:spPr>
        <p:txBody>
          <a:bodyPr>
            <a:normAutofit fontScale="90000"/>
          </a:bodyPr>
          <a:lstStyle/>
          <a:p>
            <a:r>
              <a:rPr lang="ru-RU" dirty="0" smtClean="0">
                <a:solidFill>
                  <a:schemeClr val="accent6">
                    <a:lumMod val="75000"/>
                  </a:schemeClr>
                </a:solidFill>
              </a:rPr>
              <a:t>Какой стиль предпочитаете вы?</a:t>
            </a:r>
            <a:endParaRPr lang="ru-RU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1331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620688"/>
            <a:ext cx="6889921" cy="6002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865389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836712"/>
          </a:xfrm>
        </p:spPr>
        <p:txBody>
          <a:bodyPr>
            <a:normAutofit/>
          </a:bodyPr>
          <a:lstStyle/>
          <a:p>
            <a:r>
              <a:rPr lang="ru-RU" sz="3600" dirty="0" smtClean="0">
                <a:solidFill>
                  <a:srgbClr val="E509C6"/>
                </a:solidFill>
              </a:rPr>
              <a:t>Помигаем светодиодом</a:t>
            </a:r>
            <a:endParaRPr lang="ru-RU" sz="3600" dirty="0">
              <a:solidFill>
                <a:srgbClr val="E509C6"/>
              </a:solidFill>
            </a:endParaRPr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791" y="1268760"/>
            <a:ext cx="3498882" cy="41044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791636"/>
            <a:ext cx="5181790" cy="3645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979184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95536" y="-29089"/>
            <a:ext cx="8229600" cy="793793"/>
          </a:xfrm>
        </p:spPr>
        <p:txBody>
          <a:bodyPr>
            <a:normAutofit fontScale="90000"/>
          </a:bodyPr>
          <a:lstStyle/>
          <a:p>
            <a:r>
              <a:rPr lang="ru-RU" dirty="0" smtClean="0">
                <a:solidFill>
                  <a:srgbClr val="0000FF"/>
                </a:solidFill>
              </a:rPr>
              <a:t>Как работает коллекторный мотор?</a:t>
            </a:r>
            <a:endParaRPr lang="ru-RU" dirty="0">
              <a:solidFill>
                <a:srgbClr val="0000FF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07504" y="764704"/>
            <a:ext cx="8928992" cy="5976664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https</a:t>
            </a:r>
            <a:r>
              <a:rPr lang="en-US" dirty="0"/>
              <a:t>://</a:t>
            </a:r>
            <a:r>
              <a:rPr lang="en-US" dirty="0" smtClean="0"/>
              <a:t>www.youtube.com/shorts/vf32-TlTMmQ</a:t>
            </a:r>
            <a:endParaRPr lang="ru-RU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8647" y="1988840"/>
            <a:ext cx="6231086" cy="44933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767402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95536" y="0"/>
            <a:ext cx="8229600" cy="836712"/>
          </a:xfrm>
        </p:spPr>
        <p:txBody>
          <a:bodyPr>
            <a:normAutofit/>
          </a:bodyPr>
          <a:lstStyle/>
          <a:p>
            <a:r>
              <a:rPr lang="ru-RU" sz="3600" dirty="0" smtClean="0">
                <a:solidFill>
                  <a:srgbClr val="E509C6"/>
                </a:solidFill>
              </a:rPr>
              <a:t>Драйвер двигателя</a:t>
            </a:r>
            <a:endParaRPr lang="ru-RU" sz="3600" dirty="0">
              <a:solidFill>
                <a:srgbClr val="E509C6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07504" y="836712"/>
            <a:ext cx="8856984" cy="590465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000" dirty="0"/>
              <a:t>Максимальный ток на выводах Arduino слаб (около 50 мА) для такой мощной нагрузки как электромотор (десятки и сотни миллиампер). Поэтому напрямую к выводам Arduino подключать электродвигатель нельзя: есть риск сжечь вывод, к которому подключён двигатель. Для безопасного </a:t>
            </a:r>
            <a:r>
              <a:rPr lang="ru-RU" sz="2000" dirty="0" smtClean="0"/>
              <a:t>подключения </a:t>
            </a:r>
            <a:r>
              <a:rPr lang="ru-RU" sz="2000" dirty="0"/>
              <a:t>электродвигателей разных типов к Arduino необходим самодельный или промышленно изготовленный т.н. </a:t>
            </a:r>
            <a:r>
              <a:rPr lang="ru-RU" sz="2000" b="1" dirty="0"/>
              <a:t>драйвер двигателей</a:t>
            </a:r>
            <a:r>
              <a:rPr lang="ru-RU" sz="2000" dirty="0"/>
              <a:t>.</a:t>
            </a:r>
          </a:p>
        </p:txBody>
      </p:sp>
      <p:pic>
        <p:nvPicPr>
          <p:cNvPr id="2050" name="Picture 2" descr="https://soltau.ru/images/motor-1/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748316"/>
            <a:ext cx="5249886" cy="4104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228184" y="3501008"/>
            <a:ext cx="252028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Также драйвер двигателей позволяет регулировать скорость вращения с помощью </a:t>
            </a:r>
            <a:r>
              <a:rPr lang="ru-RU" b="1" dirty="0" smtClean="0"/>
              <a:t>ШИМ</a:t>
            </a:r>
            <a:r>
              <a:rPr lang="ru-RU" dirty="0" smtClean="0"/>
              <a:t> и направление вращения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047473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544" y="116632"/>
            <a:ext cx="8229600" cy="710952"/>
          </a:xfrm>
        </p:spPr>
        <p:txBody>
          <a:bodyPr>
            <a:normAutofit fontScale="90000"/>
          </a:bodyPr>
          <a:lstStyle/>
          <a:p>
            <a:r>
              <a:rPr lang="ru-RU" dirty="0" smtClean="0">
                <a:solidFill>
                  <a:srgbClr val="00CC00"/>
                </a:solidFill>
              </a:rPr>
              <a:t>Драйвер двигателя </a:t>
            </a:r>
            <a:r>
              <a:rPr lang="en-US" dirty="0" smtClean="0">
                <a:solidFill>
                  <a:srgbClr val="00CC00"/>
                </a:solidFill>
              </a:rPr>
              <a:t>L298N</a:t>
            </a:r>
            <a:endParaRPr lang="ru-RU" dirty="0">
              <a:solidFill>
                <a:srgbClr val="00CC00"/>
              </a:solidFill>
            </a:endParaRPr>
          </a:p>
        </p:txBody>
      </p:sp>
      <p:pic>
        <p:nvPicPr>
          <p:cNvPr id="1433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764704"/>
            <a:ext cx="8856663" cy="4981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323528" y="5805264"/>
            <a:ext cx="763284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https://3d-diy.ru/blog/drayver-dvigatelya-l298n/?srsltid=AfmBOoq6UjVegDdONko9AtfeLNyyo_1gCYcs29vq68CdPPdddUOqzU_m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949415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39552" y="116632"/>
            <a:ext cx="8229600" cy="796951"/>
          </a:xfrm>
        </p:spPr>
        <p:txBody>
          <a:bodyPr/>
          <a:lstStyle/>
          <a:p>
            <a:r>
              <a:rPr lang="ru-RU" dirty="0" smtClean="0"/>
              <a:t>Управление двигателем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07504" y="980728"/>
            <a:ext cx="8928992" cy="576064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hlinkClick r:id="rId2"/>
              </a:rPr>
              <a:t>https://alexgyver.ru/lessons/dc-motors/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>
                <a:hlinkClick r:id="rId3"/>
              </a:rPr>
              <a:t>https://3d-diy.ru/blog/drayver-dvigatelya-l298n/?srsltid=AfmBOoq6UjVegDdONko9AtfeLNyyo_1gCYcs29vq68CdPPdddUOqzU_m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220216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908720"/>
          </a:xfrm>
        </p:spPr>
        <p:txBody>
          <a:bodyPr/>
          <a:lstStyle/>
          <a:p>
            <a:r>
              <a:rPr lang="ru-RU" dirty="0" smtClean="0">
                <a:solidFill>
                  <a:srgbClr val="7030A0"/>
                </a:solidFill>
              </a:rPr>
              <a:t>Кем вы станете… если…</a:t>
            </a:r>
            <a:endParaRPr lang="ru-RU" dirty="0">
              <a:solidFill>
                <a:srgbClr val="7030A0"/>
              </a:solidFill>
            </a:endParaRPr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836712"/>
            <a:ext cx="8784976" cy="5772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337787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39552" y="260648"/>
            <a:ext cx="8229600" cy="432048"/>
          </a:xfrm>
        </p:spPr>
        <p:txBody>
          <a:bodyPr>
            <a:noAutofit/>
          </a:bodyPr>
          <a:lstStyle/>
          <a:p>
            <a:r>
              <a:rPr lang="ru-RU" sz="3600" dirty="0" smtClean="0">
                <a:solidFill>
                  <a:srgbClr val="FFC000"/>
                </a:solidFill>
              </a:rPr>
              <a:t>Пример программы</a:t>
            </a:r>
            <a:endParaRPr lang="ru-RU" sz="3600" dirty="0">
              <a:solidFill>
                <a:srgbClr val="FFC000"/>
              </a:solidFill>
            </a:endParaRPr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2401" y="1052736"/>
            <a:ext cx="3312368" cy="5333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4769" y="1124744"/>
            <a:ext cx="2714625" cy="2781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445763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Отправка и </a:t>
            </a:r>
            <a:r>
              <a:rPr lang="ru-RU" dirty="0" err="1" smtClean="0"/>
              <a:t>парсинг</a:t>
            </a:r>
            <a:r>
              <a:rPr lang="ru-RU" dirty="0" smtClean="0"/>
              <a:t> </a:t>
            </a:r>
            <a:r>
              <a:rPr lang="en-US" dirty="0" smtClean="0"/>
              <a:t>Serial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hlinkClick r:id="rId2"/>
              </a:rPr>
              <a:t>https://alexgyver.ru/lessons/parsing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https://mypractic.ru/urok-12-posledovatelnyj-port-uart-v-arduino-biblioteka-serial-otladka-programm-na-arduino.html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190331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836712"/>
          </a:xfrm>
        </p:spPr>
        <p:txBody>
          <a:bodyPr>
            <a:normAutofit/>
          </a:bodyPr>
          <a:lstStyle/>
          <a:p>
            <a:r>
              <a:rPr lang="ru-RU" sz="3200" dirty="0" smtClean="0">
                <a:solidFill>
                  <a:srgbClr val="C00000"/>
                </a:solidFill>
              </a:rPr>
              <a:t>Ну а если без шуток..</a:t>
            </a:r>
            <a:endParaRPr lang="ru-RU" sz="3200" dirty="0">
              <a:solidFill>
                <a:srgbClr val="C00000"/>
              </a:solidFill>
            </a:endParaRPr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692696"/>
            <a:ext cx="3734321" cy="19433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06" y="2852936"/>
            <a:ext cx="4876800" cy="178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93" y="4898211"/>
            <a:ext cx="4895850" cy="1285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0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4343" y="1376561"/>
            <a:ext cx="3238500" cy="1476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1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4343" y="3189062"/>
            <a:ext cx="3943350" cy="1476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846229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544" y="28828"/>
            <a:ext cx="8229600" cy="1143000"/>
          </a:xfrm>
        </p:spPr>
        <p:txBody>
          <a:bodyPr>
            <a:noAutofit/>
          </a:bodyPr>
          <a:lstStyle/>
          <a:p>
            <a:r>
              <a:rPr lang="ru-RU" sz="3200" dirty="0" smtClean="0">
                <a:solidFill>
                  <a:srgbClr val="00B0F0"/>
                </a:solidFill>
              </a:rPr>
              <a:t>Но для этого нужно очень много и упорно учиться..</a:t>
            </a:r>
            <a:endParaRPr lang="ru-RU" sz="3200" dirty="0">
              <a:solidFill>
                <a:srgbClr val="00B0F0"/>
              </a:solidFill>
            </a:endParaRPr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004" y="1268760"/>
            <a:ext cx="4147304" cy="25920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2" name="Picture 4" descr="Камуфляж для антенны: учёные создали стелс-маскировку для вытянутых  металлических объектов — РТ на русско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58" y="4115518"/>
            <a:ext cx="4610369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Отладочная плата MIK32 Амур К1948ВК018 BluePill-MIK3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1127" y="2208461"/>
            <a:ext cx="4237224" cy="3236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87556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544" y="116632"/>
            <a:ext cx="8229600" cy="764704"/>
          </a:xfrm>
        </p:spPr>
        <p:txBody>
          <a:bodyPr>
            <a:normAutofit/>
          </a:bodyPr>
          <a:lstStyle/>
          <a:p>
            <a:r>
              <a:rPr lang="ru-RU" dirty="0" smtClean="0">
                <a:solidFill>
                  <a:srgbClr val="FFC000"/>
                </a:solidFill>
              </a:rPr>
              <a:t>Что такое радиоэлектроника?</a:t>
            </a:r>
            <a:endParaRPr lang="ru-RU" dirty="0">
              <a:solidFill>
                <a:srgbClr val="FFC000"/>
              </a:solidFill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107504" y="1124744"/>
            <a:ext cx="8928992" cy="56166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b="1" dirty="0"/>
              <a:t>Радиоэлектроника</a:t>
            </a:r>
            <a:r>
              <a:rPr lang="ru-RU" sz="2400" dirty="0"/>
              <a:t> — область науки и техники, охватывающая теорию, методы создания и использования устройств для передачи, приёма и преобразования информации с помощью электромагнитной энергии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8521" y="2708919"/>
            <a:ext cx="7128793" cy="37370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402620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07504" y="1124744"/>
            <a:ext cx="8856984" cy="561662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dirty="0"/>
              <a:t>Методы и средства радиоэлектроники находят широкое применение в </a:t>
            </a:r>
            <a:endParaRPr lang="ru-RU" dirty="0" smtClean="0"/>
          </a:p>
          <a:p>
            <a:r>
              <a:rPr lang="ru-RU" b="1" dirty="0" smtClean="0">
                <a:solidFill>
                  <a:srgbClr val="00B0F0"/>
                </a:solidFill>
              </a:rPr>
              <a:t>радиосвязи</a:t>
            </a:r>
            <a:r>
              <a:rPr lang="ru-RU" dirty="0"/>
              <a:t>, </a:t>
            </a:r>
            <a:endParaRPr lang="ru-RU" dirty="0" smtClean="0"/>
          </a:p>
          <a:p>
            <a:r>
              <a:rPr lang="ru-RU" dirty="0" smtClean="0">
                <a:solidFill>
                  <a:srgbClr val="E509C6"/>
                </a:solidFill>
              </a:rPr>
              <a:t>медицина</a:t>
            </a:r>
            <a:r>
              <a:rPr lang="ru-RU" dirty="0"/>
              <a:t>,</a:t>
            </a:r>
            <a:endParaRPr lang="ru-RU" dirty="0" smtClean="0"/>
          </a:p>
          <a:p>
            <a:r>
              <a:rPr lang="ru-RU" dirty="0" smtClean="0">
                <a:solidFill>
                  <a:schemeClr val="accent2"/>
                </a:solidFill>
              </a:rPr>
              <a:t>системах </a:t>
            </a:r>
            <a:r>
              <a:rPr lang="ru-RU" dirty="0">
                <a:solidFill>
                  <a:schemeClr val="accent2"/>
                </a:solidFill>
              </a:rPr>
              <a:t>дистанционного управления</a:t>
            </a:r>
            <a:r>
              <a:rPr lang="ru-RU" dirty="0"/>
              <a:t>, </a:t>
            </a:r>
            <a:endParaRPr lang="ru-RU" dirty="0" smtClean="0"/>
          </a:p>
          <a:p>
            <a:r>
              <a:rPr lang="ru-RU" dirty="0" smtClean="0">
                <a:solidFill>
                  <a:srgbClr val="92D050"/>
                </a:solidFill>
              </a:rPr>
              <a:t>радионавигации</a:t>
            </a:r>
            <a:r>
              <a:rPr lang="ru-RU" dirty="0"/>
              <a:t>, </a:t>
            </a:r>
            <a:endParaRPr lang="ru-RU" dirty="0" smtClean="0"/>
          </a:p>
          <a:p>
            <a:r>
              <a:rPr lang="ru-RU" dirty="0" smtClean="0">
                <a:solidFill>
                  <a:srgbClr val="FFC000"/>
                </a:solidFill>
              </a:rPr>
              <a:t>автоматике</a:t>
            </a:r>
            <a:r>
              <a:rPr lang="ru-RU" dirty="0"/>
              <a:t>, </a:t>
            </a:r>
            <a:endParaRPr lang="ru-RU" dirty="0" smtClean="0"/>
          </a:p>
          <a:p>
            <a:r>
              <a:rPr lang="ru-RU" dirty="0" smtClean="0">
                <a:solidFill>
                  <a:schemeClr val="accent4"/>
                </a:solidFill>
              </a:rPr>
              <a:t>радиолокации</a:t>
            </a:r>
            <a:r>
              <a:rPr lang="ru-RU" dirty="0"/>
              <a:t>, </a:t>
            </a:r>
            <a:endParaRPr lang="ru-RU" dirty="0" smtClean="0"/>
          </a:p>
          <a:p>
            <a:r>
              <a:rPr lang="ru-RU" dirty="0" smtClean="0">
                <a:solidFill>
                  <a:srgbClr val="0070C0"/>
                </a:solidFill>
              </a:rPr>
              <a:t>бытовой</a:t>
            </a:r>
            <a:r>
              <a:rPr lang="ru-RU" dirty="0"/>
              <a:t>, </a:t>
            </a:r>
            <a:r>
              <a:rPr lang="ru-RU" dirty="0">
                <a:solidFill>
                  <a:srgbClr val="FF0000"/>
                </a:solidFill>
              </a:rPr>
              <a:t>военной</a:t>
            </a:r>
            <a:r>
              <a:rPr lang="ru-RU" dirty="0"/>
              <a:t>, </a:t>
            </a:r>
            <a:r>
              <a:rPr lang="ru-RU" dirty="0">
                <a:solidFill>
                  <a:schemeClr val="accent6">
                    <a:lumMod val="75000"/>
                  </a:schemeClr>
                </a:solidFill>
              </a:rPr>
              <a:t>космической</a:t>
            </a:r>
            <a:r>
              <a:rPr lang="ru-RU" dirty="0"/>
              <a:t>, </a:t>
            </a:r>
            <a:r>
              <a:rPr lang="ru-RU" dirty="0">
                <a:solidFill>
                  <a:srgbClr val="E509C6"/>
                </a:solidFill>
              </a:rPr>
              <a:t>вычислительной </a:t>
            </a:r>
            <a:r>
              <a:rPr lang="ru-RU" dirty="0" smtClean="0">
                <a:solidFill>
                  <a:srgbClr val="E509C6"/>
                </a:solidFill>
              </a:rPr>
              <a:t>техниках</a:t>
            </a:r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544" y="51515"/>
            <a:ext cx="8229600" cy="836712"/>
          </a:xfrm>
        </p:spPr>
        <p:txBody>
          <a:bodyPr>
            <a:normAutofit fontScale="90000"/>
          </a:bodyPr>
          <a:lstStyle/>
          <a:p>
            <a:r>
              <a:rPr lang="ru-RU" b="1" dirty="0" smtClean="0"/>
              <a:t>Зачем нужна радиоэлектроника?</a:t>
            </a:r>
            <a:endParaRPr lang="ru-RU" b="1" dirty="0"/>
          </a:p>
        </p:txBody>
      </p:sp>
    </p:spTree>
    <p:extLst>
      <p:ext uri="{BB962C8B-B14F-4D97-AF65-F5344CB8AC3E}">
        <p14:creationId xmlns:p14="http://schemas.microsoft.com/office/powerpoint/2010/main" val="41610001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323528" y="116633"/>
            <a:ext cx="8496944" cy="6552730"/>
          </a:xfrm>
        </p:spPr>
        <p:txBody>
          <a:bodyPr/>
          <a:lstStyle/>
          <a:p>
            <a:r>
              <a:rPr lang="ru-RU" dirty="0" smtClean="0">
                <a:solidFill>
                  <a:srgbClr val="FF0000"/>
                </a:solidFill>
              </a:rPr>
              <a:t>Электричество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4077075"/>
            <a:ext cx="8021744" cy="2687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63006" y="655251"/>
            <a:ext cx="7128792" cy="923305"/>
          </a:xfrm>
          <a:prstGeom prst="rect">
            <a:avLst/>
          </a:prstGeom>
          <a:noFill/>
        </p:spPr>
        <p:txBody>
          <a:bodyPr wrap="square" lIns="91417" tIns="45708" rIns="91417" bIns="45708" rtlCol="0">
            <a:spAutoFit/>
          </a:bodyPr>
          <a:lstStyle/>
          <a:p>
            <a:r>
              <a:rPr lang="ru-RU" dirty="0"/>
              <a:t>У </a:t>
            </a:r>
            <a:r>
              <a:rPr lang="ru-RU" b="1" dirty="0"/>
              <a:t>полюсов</a:t>
            </a:r>
            <a:r>
              <a:rPr lang="ru-RU" dirty="0"/>
              <a:t> есть так называемый </a:t>
            </a:r>
            <a:r>
              <a:rPr lang="ru-RU" b="1" i="1" dirty="0"/>
              <a:t>потенциал</a:t>
            </a:r>
            <a:r>
              <a:rPr lang="ru-RU" dirty="0"/>
              <a:t>, который можно сравнить с высотой уровня </a:t>
            </a:r>
            <a:r>
              <a:rPr lang="ru-RU" dirty="0" smtClean="0"/>
              <a:t>воды, например </a:t>
            </a:r>
            <a:r>
              <a:rPr lang="ru-RU" dirty="0"/>
              <a:t>у нас есть два сосуда с водой, расположенных на разной высоте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22664" y="1736358"/>
            <a:ext cx="7200800" cy="646307"/>
          </a:xfrm>
          <a:prstGeom prst="rect">
            <a:avLst/>
          </a:prstGeom>
          <a:noFill/>
        </p:spPr>
        <p:txBody>
          <a:bodyPr wrap="square" lIns="91417" tIns="45708" rIns="91417" bIns="45708" rtlCol="0">
            <a:spAutoFit/>
          </a:bodyPr>
          <a:lstStyle/>
          <a:p>
            <a:r>
              <a:rPr lang="ru-RU" dirty="0"/>
              <a:t>Так вот, </a:t>
            </a:r>
            <a:r>
              <a:rPr lang="ru-RU" b="1" dirty="0"/>
              <a:t>напряжение</a:t>
            </a:r>
            <a:r>
              <a:rPr lang="ru-RU" dirty="0"/>
              <a:t> - это разность потенциалов, то есть насколько потенциально быстро вода может течь по трубе</a:t>
            </a:r>
          </a:p>
        </p:txBody>
      </p:sp>
      <p:sp>
        <p:nvSpPr>
          <p:cNvPr id="7" name="Прямоугольник 6"/>
          <p:cNvSpPr/>
          <p:nvPr/>
        </p:nvSpPr>
        <p:spPr>
          <a:xfrm>
            <a:off x="222664" y="2636912"/>
            <a:ext cx="6858000" cy="1200304"/>
          </a:xfrm>
          <a:prstGeom prst="rect">
            <a:avLst/>
          </a:prstGeom>
        </p:spPr>
        <p:txBody>
          <a:bodyPr wrap="square" lIns="91417" tIns="45708" rIns="91417" bIns="45708">
            <a:spAutoFit/>
          </a:bodyPr>
          <a:lstStyle/>
          <a:p>
            <a:r>
              <a:rPr lang="ru-RU" dirty="0"/>
              <a:t> </a:t>
            </a:r>
            <a:r>
              <a:rPr lang="ru-RU" b="1" dirty="0"/>
              <a:t>Электрический ток</a:t>
            </a:r>
            <a:r>
              <a:rPr lang="ru-RU" dirty="0"/>
              <a:t> - это сам процесс движения электронов (частиц воды), и физически он определяется как количество электронов за единицу времени, то есть в нашей аналогии это объем воды, протекающий через трубу за единицу времени. </a:t>
            </a:r>
          </a:p>
        </p:txBody>
      </p:sp>
    </p:spTree>
    <p:extLst>
      <p:ext uri="{BB962C8B-B14F-4D97-AF65-F5344CB8AC3E}">
        <p14:creationId xmlns:p14="http://schemas.microsoft.com/office/powerpoint/2010/main" val="510721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44740" y="0"/>
            <a:ext cx="8229600" cy="648072"/>
          </a:xfrm>
        </p:spPr>
        <p:txBody>
          <a:bodyPr>
            <a:normAutofit/>
          </a:bodyPr>
          <a:lstStyle/>
          <a:p>
            <a:r>
              <a:rPr lang="ru-RU" sz="3200" dirty="0">
                <a:solidFill>
                  <a:srgbClr val="00B0F0"/>
                </a:solidFill>
              </a:rPr>
              <a:t>Электрический сигнал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07505" y="692697"/>
            <a:ext cx="8928992" cy="6048672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Электрический сигнал бывает двух типов: аналоговый и цифровой.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167052" y="1700811"/>
            <a:ext cx="8784976" cy="1200304"/>
          </a:xfrm>
          <a:prstGeom prst="rect">
            <a:avLst/>
          </a:prstGeom>
        </p:spPr>
        <p:txBody>
          <a:bodyPr wrap="square" lIns="91417" tIns="45708" rIns="91417" bIns="45708">
            <a:spAutoFit/>
          </a:bodyPr>
          <a:lstStyle/>
          <a:p>
            <a:r>
              <a:rPr lang="ru-RU" b="1" dirty="0"/>
              <a:t>Аналоговый сигнал</a:t>
            </a:r>
            <a:r>
              <a:rPr lang="ru-RU" dirty="0"/>
              <a:t> - напряжение такого сигнала может меняться с очень маленьким шагом в Вольтах. В большинстве случаев такой </a:t>
            </a:r>
            <a:r>
              <a:rPr lang="ru-RU" i="1" dirty="0"/>
              <a:t>сигнал "непрерывен", то есть не может измениться резко</a:t>
            </a:r>
            <a:r>
              <a:rPr lang="ru-RU" dirty="0"/>
              <a:t>: в любой момент времени мы можем его измерить и перевести в нужную величину (например, напряжение в температуру).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79512" y="2901139"/>
            <a:ext cx="8784976" cy="923305"/>
          </a:xfrm>
          <a:prstGeom prst="rect">
            <a:avLst/>
          </a:prstGeom>
        </p:spPr>
        <p:txBody>
          <a:bodyPr wrap="square" lIns="91417" tIns="45708" rIns="91417" bIns="45708">
            <a:spAutoFit/>
          </a:bodyPr>
          <a:lstStyle/>
          <a:p>
            <a:r>
              <a:rPr lang="ru-RU" b="1" dirty="0"/>
              <a:t>Цифровой (дискретный, логический) сигнал</a:t>
            </a:r>
            <a:r>
              <a:rPr lang="ru-RU" dirty="0"/>
              <a:t> - напряжение такого сигнала имеет всего два значения, низкое и высокое: 0V и 3.3V/5V. С точки зрения данных это 0 (ноль) и 1 (единица).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179512" y="3825309"/>
            <a:ext cx="8784976" cy="923305"/>
          </a:xfrm>
          <a:prstGeom prst="rect">
            <a:avLst/>
          </a:prstGeom>
        </p:spPr>
        <p:txBody>
          <a:bodyPr wrap="square" lIns="91417" tIns="45708" rIns="91417" bIns="45708">
            <a:spAutoFit/>
          </a:bodyPr>
          <a:lstStyle/>
          <a:p>
            <a:pPr fontAlgn="base"/>
            <a:r>
              <a:rPr lang="ru-RU" dirty="0">
                <a:solidFill>
                  <a:srgbClr val="FFC000"/>
                </a:solidFill>
              </a:rPr>
              <a:t>Логический уровень</a:t>
            </a:r>
            <a:r>
              <a:rPr lang="ru-RU" dirty="0"/>
              <a:t> </a:t>
            </a:r>
            <a:r>
              <a:rPr lang="ru-RU" i="1" dirty="0"/>
              <a:t>практически всегда</a:t>
            </a:r>
            <a:r>
              <a:rPr lang="ru-RU" dirty="0"/>
              <a:t> совпадает с напряжением питания компонента, то есть если микросхема питается от напряжения 5V, то и логический уровень у неё будет 5V.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617" y="4871541"/>
            <a:ext cx="6982768" cy="18314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78554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643</TotalTime>
  <Words>603</Words>
  <Application>Microsoft Office PowerPoint</Application>
  <PresentationFormat>Экран (4:3)</PresentationFormat>
  <Paragraphs>115</Paragraphs>
  <Slides>31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31</vt:i4>
      </vt:variant>
    </vt:vector>
  </HeadingPairs>
  <TitlesOfParts>
    <vt:vector size="32" baseType="lpstr">
      <vt:lpstr>Тема Office</vt:lpstr>
      <vt:lpstr>Занятие 1</vt:lpstr>
      <vt:lpstr>Что вы представляете, когда слышите слово радиотехника?</vt:lpstr>
      <vt:lpstr>Кем вы станете… если…</vt:lpstr>
      <vt:lpstr>Ну а если без шуток..</vt:lpstr>
      <vt:lpstr>Но для этого нужно очень много и упорно учиться..</vt:lpstr>
      <vt:lpstr>Что такое радиоэлектроника?</vt:lpstr>
      <vt:lpstr>Зачем нужна радиоэлектроника?</vt:lpstr>
      <vt:lpstr>Презентация PowerPoint</vt:lpstr>
      <vt:lpstr>Электрический сигнал</vt:lpstr>
      <vt:lpstr>Презентация PowerPoint</vt:lpstr>
      <vt:lpstr>Как устроен компьютер?</vt:lpstr>
      <vt:lpstr>Презентация PowerPoint</vt:lpstr>
      <vt:lpstr>Что такое Arduino?</vt:lpstr>
      <vt:lpstr>Микроконтроллер (Маленький компьютер) </vt:lpstr>
      <vt:lpstr>Другие блоки</vt:lpstr>
      <vt:lpstr>Тактовая частота микроконтроллера</vt:lpstr>
      <vt:lpstr>Регистр – ячейка памяти</vt:lpstr>
      <vt:lpstr>Счётчик команд (PC – counter)</vt:lpstr>
      <vt:lpstr>Регистр команд</vt:lpstr>
      <vt:lpstr>Презентация PowerPoint</vt:lpstr>
      <vt:lpstr>Презентация PowerPoint</vt:lpstr>
      <vt:lpstr>Последовательный порт UART в Arduino</vt:lpstr>
      <vt:lpstr>Общение с компьютером</vt:lpstr>
      <vt:lpstr>Какой стиль предпочитаете вы?</vt:lpstr>
      <vt:lpstr>Помигаем светодиодом</vt:lpstr>
      <vt:lpstr>Как работает коллекторный мотор?</vt:lpstr>
      <vt:lpstr>Драйвер двигателя</vt:lpstr>
      <vt:lpstr>Драйвер двигателя L298N</vt:lpstr>
      <vt:lpstr>Управление двигателем</vt:lpstr>
      <vt:lpstr>Пример программы</vt:lpstr>
      <vt:lpstr>Отправка и парсинг Serial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User</dc:creator>
  <cp:lastModifiedBy>User</cp:lastModifiedBy>
  <cp:revision>194</cp:revision>
  <dcterms:created xsi:type="dcterms:W3CDTF">2024-11-29T18:51:27Z</dcterms:created>
  <dcterms:modified xsi:type="dcterms:W3CDTF">2024-12-07T15:04:02Z</dcterms:modified>
</cp:coreProperties>
</file>